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568" r:id="rId2"/>
    <p:sldId id="609" r:id="rId3"/>
    <p:sldId id="616" r:id="rId4"/>
    <p:sldId id="634" r:id="rId5"/>
    <p:sldId id="635" r:id="rId6"/>
    <p:sldId id="636" r:id="rId7"/>
    <p:sldId id="637" r:id="rId8"/>
    <p:sldId id="638" r:id="rId9"/>
    <p:sldId id="619" r:id="rId10"/>
    <p:sldId id="618" r:id="rId11"/>
    <p:sldId id="617" r:id="rId12"/>
    <p:sldId id="621" r:id="rId13"/>
    <p:sldId id="608" r:id="rId14"/>
    <p:sldId id="615" r:id="rId15"/>
    <p:sldId id="614" r:id="rId16"/>
    <p:sldId id="613" r:id="rId17"/>
    <p:sldId id="611" r:id="rId18"/>
    <p:sldId id="612" r:id="rId19"/>
    <p:sldId id="610" r:id="rId20"/>
    <p:sldId id="600" r:id="rId21"/>
    <p:sldId id="599" r:id="rId22"/>
    <p:sldId id="607" r:id="rId23"/>
    <p:sldId id="623" r:id="rId24"/>
    <p:sldId id="620" r:id="rId25"/>
    <p:sldId id="605" r:id="rId26"/>
    <p:sldId id="622" r:id="rId27"/>
    <p:sldId id="625" r:id="rId28"/>
    <p:sldId id="626" r:id="rId29"/>
    <p:sldId id="627" r:id="rId30"/>
    <p:sldId id="628" r:id="rId31"/>
    <p:sldId id="629" r:id="rId32"/>
    <p:sldId id="633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0"/>
    <a:srgbClr val="66CCFF"/>
    <a:srgbClr val="FF6600"/>
    <a:srgbClr val="FFCCFF"/>
    <a:srgbClr val="9DC3E6"/>
    <a:srgbClr val="FFCC99"/>
    <a:srgbClr val="4F7B31"/>
    <a:srgbClr val="ACDD87"/>
    <a:srgbClr val="FF99CC"/>
    <a:srgbClr val="CFE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3" autoAdjust="0"/>
    <p:restoredTop sz="88383" autoAdjust="0"/>
  </p:normalViewPr>
  <p:slideViewPr>
    <p:cSldViewPr>
      <p:cViewPr varScale="1">
        <p:scale>
          <a:sx n="124" d="100"/>
          <a:sy n="124" d="100"/>
        </p:scale>
        <p:origin x="-11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C803C-317E-463E-B4A5-F68314124287}" type="datetimeFigureOut">
              <a:rPr lang="zh-CN" altLang="en-US" smtClean="0"/>
              <a:pPr/>
              <a:t>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76713-AF77-421B-B176-5C8536BC4A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5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/>
          </p:cNvSpPr>
          <p:nvPr/>
        </p:nvSpPr>
        <p:spPr bwMode="auto">
          <a:xfrm>
            <a:off x="3744941" y="3086100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572000" y="3086100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pic>
        <p:nvPicPr>
          <p:cNvPr id="7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651511"/>
            <a:ext cx="1905000" cy="55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755666" y="1419623"/>
            <a:ext cx="7772399" cy="1660533"/>
          </a:xfrm>
        </p:spPr>
        <p:txBody>
          <a:bodyPr/>
          <a:lstStyle>
            <a:lvl1pPr algn="ctr" font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2" y="35433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1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78" y="250036"/>
            <a:ext cx="2124076" cy="432197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250036"/>
            <a:ext cx="6219825" cy="43219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1" y="1177545"/>
            <a:ext cx="8229600" cy="3394471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50036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3" y="1597837"/>
            <a:ext cx="7772399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02346" indent="0" algn="ctr">
              <a:buNone/>
              <a:defRPr/>
            </a:lvl2pPr>
            <a:lvl3pPr marL="604693" indent="0" algn="ctr">
              <a:buNone/>
              <a:defRPr/>
            </a:lvl3pPr>
            <a:lvl4pPr marL="907039" indent="0" algn="ctr">
              <a:buNone/>
              <a:defRPr/>
            </a:lvl4pPr>
            <a:lvl5pPr marL="1209385" indent="0" algn="ctr">
              <a:buNone/>
              <a:defRPr/>
            </a:lvl5pPr>
            <a:lvl6pPr marL="1511732" indent="0" algn="ctr">
              <a:buNone/>
              <a:defRPr/>
            </a:lvl6pPr>
            <a:lvl7pPr marL="1814078" indent="0" algn="ctr">
              <a:buNone/>
              <a:defRPr/>
            </a:lvl7pPr>
            <a:lvl8pPr marL="2116425" indent="0" algn="ctr">
              <a:buNone/>
              <a:defRPr/>
            </a:lvl8pPr>
            <a:lvl9pPr marL="2418771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/>
          </p:cNvSpPr>
          <p:nvPr userDrawn="1"/>
        </p:nvSpPr>
        <p:spPr bwMode="auto">
          <a:xfrm>
            <a:off x="315914" y="642937"/>
            <a:ext cx="827087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5" name="Rectangle 5"/>
          <p:cNvSpPr>
            <a:spLocks/>
          </p:cNvSpPr>
          <p:nvPr userDrawn="1"/>
        </p:nvSpPr>
        <p:spPr bwMode="auto">
          <a:xfrm>
            <a:off x="1143000" y="642937"/>
            <a:ext cx="827088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53563"/>
            <a:ext cx="8496300" cy="5941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0" y="3305179"/>
            <a:ext cx="7772399" cy="1021556"/>
          </a:xfrm>
        </p:spPr>
        <p:txBody>
          <a:bodyPr anchor="t"/>
          <a:lstStyle>
            <a:lvl1pPr algn="l">
              <a:defRPr sz="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0" y="2180038"/>
            <a:ext cx="7772399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2346" indent="0">
              <a:buNone/>
              <a:defRPr sz="1200"/>
            </a:lvl2pPr>
            <a:lvl3pPr marL="604693" indent="0">
              <a:buNone/>
              <a:defRPr sz="1100"/>
            </a:lvl3pPr>
            <a:lvl4pPr marL="907039" indent="0">
              <a:buNone/>
              <a:defRPr sz="900"/>
            </a:lvl4pPr>
            <a:lvl5pPr marL="1209385" indent="0">
              <a:buNone/>
              <a:defRPr sz="900"/>
            </a:lvl5pPr>
            <a:lvl6pPr marL="1511732" indent="0">
              <a:buNone/>
              <a:defRPr sz="900"/>
            </a:lvl6pPr>
            <a:lvl7pPr marL="1814078" indent="0">
              <a:buNone/>
              <a:defRPr sz="900"/>
            </a:lvl7pPr>
            <a:lvl8pPr marL="2116425" indent="0">
              <a:buNone/>
              <a:defRPr sz="900"/>
            </a:lvl8pPr>
            <a:lvl9pPr marL="241877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77545"/>
            <a:ext cx="4038600" cy="339447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151351"/>
            <a:ext cx="4040188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51"/>
            <a:ext cx="4041775" cy="479821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2346" indent="0">
              <a:buNone/>
              <a:defRPr sz="1300" b="1"/>
            </a:lvl2pPr>
            <a:lvl3pPr marL="604693" indent="0">
              <a:buNone/>
              <a:defRPr sz="1200" b="1"/>
            </a:lvl3pPr>
            <a:lvl4pPr marL="907039" indent="0">
              <a:buNone/>
              <a:defRPr sz="1100" b="1"/>
            </a:lvl4pPr>
            <a:lvl5pPr marL="1209385" indent="0">
              <a:buNone/>
              <a:defRPr sz="1100" b="1"/>
            </a:lvl5pPr>
            <a:lvl6pPr marL="1511732" indent="0">
              <a:buNone/>
              <a:defRPr sz="1100" b="1"/>
            </a:lvl6pPr>
            <a:lvl7pPr marL="1814078" indent="0">
              <a:buNone/>
              <a:defRPr sz="1100" b="1"/>
            </a:lvl7pPr>
            <a:lvl8pPr marL="2116425" indent="0">
              <a:buNone/>
              <a:defRPr sz="1100" b="1"/>
            </a:lvl8pPr>
            <a:lvl9pPr marL="2418771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04807"/>
            <a:ext cx="5111750" cy="438983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100"/>
            </a:lvl1pPr>
            <a:lvl2pPr marL="302346" indent="0">
              <a:buNone/>
              <a:defRPr sz="1900"/>
            </a:lvl2pPr>
            <a:lvl3pPr marL="604693" indent="0">
              <a:buNone/>
              <a:defRPr sz="1600"/>
            </a:lvl3pPr>
            <a:lvl4pPr marL="907039" indent="0">
              <a:buNone/>
              <a:defRPr sz="1300"/>
            </a:lvl4pPr>
            <a:lvl5pPr marL="1209385" indent="0">
              <a:buNone/>
              <a:defRPr sz="1300"/>
            </a:lvl5pPr>
            <a:lvl6pPr marL="1511732" indent="0">
              <a:buNone/>
              <a:defRPr sz="1300"/>
            </a:lvl6pPr>
            <a:lvl7pPr marL="1814078" indent="0">
              <a:buNone/>
              <a:defRPr sz="1300"/>
            </a:lvl7pPr>
            <a:lvl8pPr marL="2116425" indent="0">
              <a:buNone/>
              <a:defRPr sz="1300"/>
            </a:lvl8pPr>
            <a:lvl9pPr marL="2418771" indent="0">
              <a:buNone/>
              <a:defRPr sz="13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18"/>
            <a:ext cx="5486400" cy="603647"/>
          </a:xfrm>
        </p:spPr>
        <p:txBody>
          <a:bodyPr/>
          <a:lstStyle>
            <a:lvl1pPr marL="0" indent="0">
              <a:buNone/>
              <a:defRPr sz="900"/>
            </a:lvl1pPr>
            <a:lvl2pPr marL="302346" indent="0">
              <a:buNone/>
              <a:defRPr sz="800"/>
            </a:lvl2pPr>
            <a:lvl3pPr marL="604693" indent="0">
              <a:buNone/>
              <a:defRPr sz="700"/>
            </a:lvl3pPr>
            <a:lvl4pPr marL="907039" indent="0">
              <a:buNone/>
              <a:defRPr sz="600"/>
            </a:lvl4pPr>
            <a:lvl5pPr marL="1209385" indent="0">
              <a:buNone/>
              <a:defRPr sz="600"/>
            </a:lvl5pPr>
            <a:lvl6pPr marL="1511732" indent="0">
              <a:buNone/>
              <a:defRPr sz="600"/>
            </a:lvl6pPr>
            <a:lvl7pPr marL="1814078" indent="0">
              <a:buNone/>
              <a:defRPr sz="600"/>
            </a:lvl7pPr>
            <a:lvl8pPr marL="2116425" indent="0">
              <a:buNone/>
              <a:defRPr sz="600"/>
            </a:lvl8pPr>
            <a:lvl9pPr marL="2418771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7290"/>
            <a:ext cx="8229600" cy="339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04800" y="228600"/>
            <a:ext cx="8534400" cy="62865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90704" tIns="0" rIns="108845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100" b="1" dirty="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304800" y="857250"/>
            <a:ext cx="1079500" cy="1143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4102" name="Rectangle 6"/>
          <p:cNvSpPr>
            <a:spLocks/>
          </p:cNvSpPr>
          <p:nvPr/>
        </p:nvSpPr>
        <p:spPr bwMode="auto">
          <a:xfrm>
            <a:off x="1212850" y="857250"/>
            <a:ext cx="539750" cy="1143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0469" tIns="30235" rIns="60469" bIns="3023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00" b="1" dirty="0">
              <a:solidFill>
                <a:srgbClr val="000000"/>
              </a:solidFill>
              <a:ea typeface="华文黑体" charset="-122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50032"/>
            <a:ext cx="849630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469" tIns="30235" rIns="60469" bIns="302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  <a:cs typeface="华文黑体"/>
        </a:defRPr>
      </a:lvl5pPr>
      <a:lvl6pPr marL="302346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6pPr>
      <a:lvl7pPr marL="604693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7pPr>
      <a:lvl8pPr marL="907039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8pPr>
      <a:lvl9pPr marL="1209385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华文黑体" charset="-122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宋体" charset="-122"/>
        </a:defRPr>
      </a:lvl1pPr>
      <a:lvl2pPr marL="490538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900">
          <a:solidFill>
            <a:schemeClr val="tx1"/>
          </a:solidFill>
          <a:latin typeface="+mn-lt"/>
          <a:ea typeface="+mn-ea"/>
          <a:cs typeface="宋体" charset="-122"/>
        </a:defRPr>
      </a:lvl2pPr>
      <a:lvl3pPr marL="755650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  <a:cs typeface="宋体" charset="-122"/>
        </a:defRPr>
      </a:lvl3pPr>
      <a:lvl4pPr marL="1057275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+mn-ea"/>
          <a:cs typeface="宋体" charset="-122"/>
        </a:defRPr>
      </a:lvl4pPr>
      <a:lvl5pPr marL="1360488" indent="-150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  <a:cs typeface="宋体" charset="-122"/>
        </a:defRPr>
      </a:lvl5pPr>
      <a:lvl6pPr marL="1662905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6pPr>
      <a:lvl7pPr marL="1965251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7pPr>
      <a:lvl8pPr marL="2267598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8pPr>
      <a:lvl9pPr marL="2569944" indent="-151173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46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4693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7039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8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1732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14078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16425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8771" algn="l" defTabSz="604693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755666" y="1491630"/>
            <a:ext cx="7772399" cy="137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DTCC2019数据库技术热点分析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DBA-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398403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阿里集团数据库方向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Multi-Model</a:t>
            </a:r>
            <a:r>
              <a:rPr kumimoji="1" lang="zh-CN" altLang="en-US" dirty="0" smtClean="0"/>
              <a:t>多模数据库系统</a:t>
            </a:r>
            <a:endParaRPr kumimoji="1" lang="en-US" altLang="zh-CN" dirty="0" smtClean="0"/>
          </a:p>
          <a:p>
            <a:r>
              <a:rPr kumimoji="1" lang="en-US" altLang="zh-CN" dirty="0" smtClean="0"/>
              <a:t>HTAP</a:t>
            </a:r>
            <a:r>
              <a:rPr kumimoji="1" lang="zh-CN" altLang="en-US" dirty="0" smtClean="0"/>
              <a:t>，行列混存，分析与事务处理引擎混合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数据库智能化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自动化管控平台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新硬件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软硬件一体化设计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PolarDB</a:t>
            </a:r>
            <a:r>
              <a:rPr kumimoji="1" lang="en-US" altLang="zh-CN" dirty="0" smtClean="0"/>
              <a:t>-X</a:t>
            </a:r>
          </a:p>
          <a:p>
            <a:r>
              <a:rPr kumimoji="1" lang="en-US" altLang="zh-CN" dirty="0" smtClean="0"/>
              <a:t>OLAP-</a:t>
            </a:r>
            <a:r>
              <a:rPr kumimoji="1" lang="en-US" altLang="zh-CN" dirty="0" err="1" smtClean="0"/>
              <a:t>AnalyticDB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0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MyRocks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7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分布式事务</a:t>
            </a:r>
            <a:r>
              <a:rPr kumimoji="1" lang="en-US" altLang="zh-CN" dirty="0" smtClean="0"/>
              <a:t>——TDSQL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OceanBase</a:t>
            </a:r>
            <a:r>
              <a:rPr kumimoji="1" lang="zh-CN" altLang="en-US" dirty="0" smtClean="0"/>
              <a:t>查询优化器支持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引擎的各种特征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网易杭州研究院大量上线</a:t>
            </a:r>
            <a:r>
              <a:rPr kumimoji="1" lang="en-US" altLang="zh-CN" dirty="0" err="1" smtClean="0"/>
              <a:t>MyRocks</a:t>
            </a:r>
            <a:r>
              <a:rPr kumimoji="1" lang="zh-CN" altLang="en-US" dirty="0" smtClean="0"/>
              <a:t>节约成本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2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smtClean="0"/>
              <a:t>多云数据</a:t>
            </a:r>
            <a:r>
              <a:rPr kumimoji="1" lang="en-US" altLang="en-US" smtClean="0"/>
              <a:t>库方案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53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辅助工具</a:t>
            </a:r>
            <a:r>
              <a:rPr kumimoji="1" lang="en-US" altLang="zh-CN" dirty="0" smtClean="0"/>
              <a:t>DTS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DBS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DBAudit</a:t>
            </a:r>
            <a:r>
              <a:rPr kumimoji="1" lang="en-US" altLang="zh-CN" dirty="0" smtClean="0"/>
              <a:t> etc</a:t>
            </a:r>
            <a:r>
              <a:rPr kumimoji="1" lang="en-US" altLang="en-US" dirty="0"/>
              <a:t>.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服务厂商，第三方</a:t>
            </a:r>
            <a:endParaRPr kumimoji="1" lang="en-US" altLang="en-US" dirty="0" smtClean="0"/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8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生态——</a:t>
            </a:r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r>
              <a:rPr kumimoji="1" lang="en-US" altLang="en-US" dirty="0" smtClean="0"/>
              <a:t>Oracle vs. </a:t>
            </a:r>
            <a:r>
              <a:rPr kumimoji="1" lang="en-US" altLang="en-US" dirty="0" err="1" smtClean="0"/>
              <a:t>去O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5817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" y="0"/>
            <a:ext cx="8985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290"/>
            <a:ext cx="8229600" cy="3770724"/>
          </a:xfrm>
        </p:spPr>
        <p:txBody>
          <a:bodyPr/>
          <a:lstStyle/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内核和架构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李飞飞演讲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其它热点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云数据库</a:t>
            </a:r>
            <a:endParaRPr kumimoji="1" lang="en-US" altLang="zh-CN" sz="14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800" dirty="0" smtClean="0">
                <a:latin typeface="微软雅黑"/>
                <a:ea typeface="微软雅黑"/>
                <a:cs typeface="微软雅黑"/>
              </a:rPr>
              <a:t>运维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开源</a:t>
            </a:r>
          </a:p>
          <a:p>
            <a:pPr lvl="1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智能运维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375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Oracle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的主题占比里越来越少</a:t>
            </a:r>
            <a:endParaRPr lang="en-US" altLang="zh-CN" dirty="0" smtClean="0"/>
          </a:p>
          <a:p>
            <a:r>
              <a:rPr lang="zh-CN" altLang="en-US" dirty="0" smtClean="0"/>
              <a:t>国内自研数据库崛起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达梦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中航</a:t>
            </a:r>
            <a:r>
              <a:rPr lang="zh-CN" altLang="en-US" dirty="0"/>
              <a:t>信，湖北银行，海南社保，武汉公积金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云厂商不断蚕食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份额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7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云数据库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计算存储分离</a:t>
            </a:r>
            <a:endParaRPr kumimoji="1" lang="en-US" altLang="zh-CN" dirty="0" smtClean="0"/>
          </a:p>
          <a:p>
            <a:r>
              <a:rPr kumimoji="1" lang="en-US" altLang="en-US" dirty="0" smtClean="0"/>
              <a:t>生态</a:t>
            </a:r>
          </a:p>
          <a:p>
            <a:r>
              <a:rPr kumimoji="1" lang="en-US" altLang="en-US" dirty="0" err="1" smtClean="0"/>
              <a:t>多云数据库管理平台PaaS</a:t>
            </a:r>
            <a:endParaRPr kumimoji="1" lang="en-US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5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2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业界使用大量开源的框架</a:t>
            </a:r>
          </a:p>
          <a:p>
            <a:pPr lvl="1"/>
            <a:r>
              <a:rPr kumimoji="1" lang="en-US" altLang="zh-CN" dirty="0" smtClean="0"/>
              <a:t>MHA</a:t>
            </a:r>
          </a:p>
          <a:p>
            <a:pPr lvl="1"/>
            <a:r>
              <a:rPr kumimoji="1" lang="en-US" altLang="zh-CN" dirty="0" smtClean="0"/>
              <a:t>CMDB</a:t>
            </a:r>
          </a:p>
          <a:p>
            <a:pPr lvl="1"/>
            <a:r>
              <a:rPr kumimoji="1" lang="en-US" altLang="zh-CN" dirty="0" err="1" smtClean="0"/>
              <a:t>Zabbix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业界</a:t>
            </a:r>
            <a:r>
              <a:rPr kumimoji="1" lang="zh-CN" altLang="en-US" sz="2100" dirty="0" smtClean="0"/>
              <a:t>使用大量新技术尝试</a:t>
            </a:r>
          </a:p>
          <a:p>
            <a:pPr lvl="1"/>
            <a:r>
              <a:rPr kumimoji="1" lang="zh-CN" altLang="en-US" dirty="0" smtClean="0"/>
              <a:t>G</a:t>
            </a:r>
            <a:r>
              <a:rPr kumimoji="1" lang="en-US" altLang="zh-CN" dirty="0" err="1" smtClean="0"/>
              <a:t>elara</a:t>
            </a:r>
            <a:r>
              <a:rPr kumimoji="1" lang="zh-CN" altLang="en-US" dirty="0" smtClean="0"/>
              <a:t>等</a:t>
            </a:r>
          </a:p>
          <a:p>
            <a:pPr lvl="1"/>
            <a:endParaRPr kumimoji="1" lang="zh-CN" altLang="en-US" dirty="0"/>
          </a:p>
          <a:p>
            <a:pPr marL="225425" lvl="1" indent="-225425">
              <a:buChar char="•"/>
            </a:pPr>
            <a:r>
              <a:rPr kumimoji="1" lang="zh-CN" altLang="en-US" sz="2100" dirty="0"/>
              <a:t>版本统</a:t>
            </a:r>
            <a:r>
              <a:rPr kumimoji="1" lang="zh-CN" altLang="en-US" sz="2100" dirty="0" smtClean="0"/>
              <a:t>一化</a:t>
            </a:r>
          </a:p>
          <a:p>
            <a:pPr marL="490537" lvl="2" indent="-225425"/>
            <a:r>
              <a:rPr kumimoji="1" lang="zh-CN" altLang="en-US" sz="1800" dirty="0" smtClean="0"/>
              <a:t>5</a:t>
            </a:r>
            <a:r>
              <a:rPr kumimoji="1" lang="en-US" altLang="zh-CN" sz="1800" dirty="0" smtClean="0"/>
              <a:t>.5, 5.6, </a:t>
            </a:r>
            <a:r>
              <a:rPr kumimoji="1" lang="en-US" altLang="zh-CN" sz="1800" dirty="0" err="1" smtClean="0"/>
              <a:t>MariaDB</a:t>
            </a:r>
            <a:r>
              <a:rPr kumimoji="1" lang="en-US" altLang="zh-CN" sz="1800" dirty="0" smtClean="0"/>
              <a:t> -</a:t>
            </a:r>
            <a:r>
              <a:rPr kumimoji="1" lang="en-US" altLang="zh-CN" sz="1800" dirty="0" smtClean="0">
                <a:sym typeface="Wingdings"/>
              </a:rPr>
              <a:t> 5.7</a:t>
            </a:r>
            <a:endParaRPr kumimoji="1" lang="zh-CN" altLang="en-US" sz="1800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71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0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9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9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内核和架构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 smtClean="0"/>
              <a:t>阿里的主要方向（李飞飞）</a:t>
            </a:r>
            <a:endParaRPr kumimoji="1" lang="en-US" altLang="zh-CN" sz="1800" dirty="0" smtClean="0"/>
          </a:p>
          <a:p>
            <a:r>
              <a:rPr kumimoji="1" lang="en-US" altLang="en-US" sz="1800" dirty="0" err="1" smtClean="0"/>
              <a:t>类Aurora产品</a:t>
            </a:r>
            <a:r>
              <a:rPr kumimoji="1" lang="en-US" altLang="en-US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err="1" smtClean="0"/>
              <a:t>PolarDB</a:t>
            </a:r>
            <a:r>
              <a:rPr kumimoji="1" lang="en-US" altLang="zh-CN" sz="1800" dirty="0" smtClean="0"/>
              <a:t>, </a:t>
            </a:r>
            <a:r>
              <a:rPr kumimoji="1" lang="zh-CN" altLang="en-US" sz="1800" dirty="0" smtClean="0"/>
              <a:t>华为</a:t>
            </a:r>
            <a:r>
              <a:rPr kumimoji="1" lang="en-US" altLang="zh-CN" sz="1800" dirty="0" smtClean="0"/>
              <a:t>Taurus</a:t>
            </a:r>
          </a:p>
          <a:p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Spanner</a:t>
            </a:r>
            <a:r>
              <a:rPr kumimoji="1" lang="zh-CN" altLang="en-US" sz="1800" dirty="0" smtClean="0"/>
              <a:t>产品</a:t>
            </a:r>
            <a:r>
              <a:rPr kumimoji="1" lang="en-US" altLang="zh-CN" sz="1800" dirty="0" smtClean="0"/>
              <a:t>——</a:t>
            </a:r>
            <a:r>
              <a:rPr kumimoji="1" lang="zh-CN" altLang="en-US" sz="1800" dirty="0" smtClean="0"/>
              <a:t>阿里</a:t>
            </a:r>
            <a:r>
              <a:rPr kumimoji="1" lang="en-US" altLang="zh-CN" sz="1800" dirty="0" smtClean="0"/>
              <a:t>Polar-X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err="1" smtClean="0"/>
              <a:t>TiDB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分布式事务</a:t>
            </a:r>
            <a:r>
              <a:rPr kumimoji="1" lang="en-US" altLang="zh-CN" sz="1800" dirty="0" smtClean="0"/>
              <a:t>——TDSQL</a:t>
            </a:r>
            <a:r>
              <a:rPr kumimoji="1" lang="zh-CN" altLang="en-US" sz="1800" dirty="0" smtClean="0"/>
              <a:t>，中兴</a:t>
            </a:r>
            <a:r>
              <a:rPr kumimoji="1" lang="en-US" altLang="zh-CN" sz="1800" dirty="0" err="1" smtClean="0"/>
              <a:t>GoldenDB</a:t>
            </a:r>
            <a:endParaRPr kumimoji="1" lang="en-US" altLang="zh-CN" sz="1800" dirty="0" smtClean="0"/>
          </a:p>
          <a:p>
            <a:r>
              <a:rPr kumimoji="1" lang="en-US" altLang="zh-CN" sz="1800" dirty="0" err="1" smtClean="0"/>
              <a:t>MyRocks</a:t>
            </a:r>
            <a:endParaRPr kumimoji="1" lang="en-US" altLang="zh-CN" sz="1600" dirty="0" smtClean="0"/>
          </a:p>
          <a:p>
            <a:r>
              <a:rPr kumimoji="1" lang="zh-CN" altLang="en-US" sz="1800" dirty="0" smtClean="0"/>
              <a:t>新硬件技术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MGR</a:t>
            </a:r>
          </a:p>
          <a:p>
            <a:r>
              <a:rPr kumimoji="1" lang="zh-CN" altLang="en-US" sz="1800" dirty="0" smtClean="0"/>
              <a:t>数据传输和订阅（爱奇艺</a:t>
            </a:r>
            <a:r>
              <a:rPr kumimoji="1" lang="en-US" altLang="zh-CN" sz="1800" dirty="0" smtClean="0"/>
              <a:t>DBIO,</a:t>
            </a:r>
            <a:r>
              <a:rPr kumimoji="1" lang="zh-CN" altLang="en-US" sz="1800" dirty="0" smtClean="0"/>
              <a:t> 字节跳动</a:t>
            </a:r>
            <a:r>
              <a:rPr kumimoji="1" lang="en-US" altLang="zh-CN" sz="1800" dirty="0" err="1" smtClean="0"/>
              <a:t>Flink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06059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1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等待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79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云原生数据库核心四要素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多模（</a:t>
            </a:r>
            <a:r>
              <a:rPr kumimoji="1" lang="en-US" altLang="zh-CN" dirty="0"/>
              <a:t>Multi-model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数据库</a:t>
            </a:r>
            <a:r>
              <a:rPr kumimoji="1" lang="zh-CN" altLang="en-US" dirty="0"/>
              <a:t>智能化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自动化管控</a:t>
            </a:r>
            <a:r>
              <a:rPr kumimoji="1" lang="zh-CN" altLang="en-US" dirty="0" smtClean="0"/>
              <a:t>平台</a:t>
            </a:r>
          </a:p>
          <a:p>
            <a:r>
              <a:rPr kumimoji="1" lang="zh-CN" altLang="en-US" dirty="0" smtClean="0"/>
              <a:t>新硬</a:t>
            </a:r>
            <a:r>
              <a:rPr kumimoji="1" lang="zh-CN" altLang="en-US" dirty="0"/>
              <a:t>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</a:p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2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多模（</a:t>
            </a:r>
            <a:r>
              <a:rPr kumimoji="1" lang="en-US" altLang="zh-CN" sz="2400" dirty="0"/>
              <a:t>Multi-model</a:t>
            </a:r>
            <a:r>
              <a:rPr kumimoji="1" lang="zh-CN" altLang="en-US" sz="2400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400" dirty="0" smtClean="0"/>
              <a:t>其一是多模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Multi-model</a:t>
            </a:r>
            <a:r>
              <a:rPr kumimoji="1" lang="zh-CN" altLang="en-US" sz="1400" dirty="0"/>
              <a:t>），多模主要有两种，即北向和南向。南向表示存储结构是多种多样的，数据结构可以是结构化的也可以是非结构化的，可以是图、向量、文档等，但对于用户只提供一个 </a:t>
            </a:r>
            <a:r>
              <a:rPr kumimoji="1" lang="en-US" altLang="zh-CN" sz="1400" dirty="0"/>
              <a:t>SQL </a:t>
            </a:r>
            <a:r>
              <a:rPr kumimoji="1" lang="zh-CN" altLang="en-US" sz="1400" dirty="0"/>
              <a:t>的查询接口或者 </a:t>
            </a:r>
            <a:r>
              <a:rPr kumimoji="1" lang="en-US" altLang="zh-CN" sz="1400" dirty="0"/>
              <a:t>SQL-Like </a:t>
            </a:r>
            <a:r>
              <a:rPr kumimoji="1" lang="zh-CN" altLang="en-US" sz="1400" dirty="0"/>
              <a:t>的接口，这部分业界比较典型的就是各种各样的数据湖服务。而北向的多模就是存储只有一种，一般是通过 </a:t>
            </a:r>
            <a:r>
              <a:rPr kumimoji="1" lang="en-US" altLang="zh-CN" sz="1400" dirty="0"/>
              <a:t>KV </a:t>
            </a:r>
            <a:r>
              <a:rPr kumimoji="1" lang="zh-CN" altLang="en-US" sz="1400" dirty="0"/>
              <a:t>存储数据形态来支持结构化、半结构化以及非结构化数据，但希望能够提供不同的查询接口，比如 </a:t>
            </a:r>
            <a:r>
              <a:rPr kumimoji="1" lang="en-US" altLang="zh-CN" sz="1400" dirty="0"/>
              <a:t>SPARQL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SQL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GQL </a:t>
            </a:r>
            <a:r>
              <a:rPr kumimoji="1" lang="zh-CN" altLang="en-US" sz="1400" dirty="0"/>
              <a:t>等。业界典型的代表是微软 </a:t>
            </a:r>
            <a:r>
              <a:rPr kumimoji="1" lang="en-US" altLang="zh-CN" sz="1400" dirty="0"/>
              <a:t>Azure 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CosmosDB</a:t>
            </a:r>
            <a:r>
              <a:rPr kumimoji="1" lang="zh-CN" altLang="en-US" sz="1400" dirty="0"/>
              <a:t>。作者：阿里云云栖社区链接：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juejin.im</a:t>
            </a:r>
            <a:r>
              <a:rPr kumimoji="1" lang="en-US" altLang="zh-CN" sz="1400" dirty="0"/>
              <a:t>/post/5cf8b1f9e51d4556bc066f32</a:t>
            </a:r>
            <a:r>
              <a:rPr kumimoji="1" lang="zh-CN" altLang="en-US" sz="1400" dirty="0"/>
              <a:t>来源：掘金著作权归作者所有。商业转载请联系作者获得授权，非商业转载请注明出处。</a:t>
            </a:r>
          </a:p>
        </p:txBody>
      </p:sp>
    </p:spTree>
    <p:extLst>
      <p:ext uri="{BB962C8B-B14F-4D97-AF65-F5344CB8AC3E}">
        <p14:creationId xmlns:p14="http://schemas.microsoft.com/office/powerpoint/2010/main" val="250296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dirty="0"/>
              <a:t>数据库智能化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自动化管控</a:t>
            </a:r>
            <a:r>
              <a:rPr kumimoji="1" lang="zh-CN" altLang="en-US" sz="2400" dirty="0" smtClean="0"/>
              <a:t>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600" dirty="0" smtClean="0"/>
              <a:t>数据库</a:t>
            </a:r>
            <a:r>
              <a:rPr kumimoji="1" lang="zh-CN" altLang="en-US" sz="1600" dirty="0"/>
              <a:t>的自治化也是非常重要的发展方向，从数据库的内核以及管控平台两个角度都有很多技术点可以做。在数据库自治化部分，阿里巴巴认为，需要做到自感知、自决策、自恢复以及自优化。自优化比较简单，就是在内核中利用机器学习的方法来进行优化。而自感知、自决策、自恢复更多的是针对管控平台的，比如如何保证实例的巡检，当出现问题后如何能够自动快速修复或者自动切换等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439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新硬件</a:t>
            </a:r>
            <a:r>
              <a:rPr kumimoji="1" lang="en-US" altLang="zh-CN" dirty="0"/>
              <a:t>: </a:t>
            </a:r>
            <a:r>
              <a:rPr kumimoji="1" lang="zh-CN" altLang="en-US" dirty="0" smtClean="0"/>
              <a:t>软硬件一体化设计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云原生数据库</a:t>
            </a:r>
            <a:r>
              <a:rPr kumimoji="1" lang="zh-CN" altLang="en-US" dirty="0"/>
              <a:t>的第三大核心点是软硬件一体化设计。数据库首先是一个系统，而系统就需要能够安全高效地使用有限的硬件资源。所以数据库系统的设计和发展一定是和硬件性能和发展紧密相关的，我们不能够面对硬件的变化而坚持旧有数据库设计不改变，比如 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出来之后就可能对传统的数据库设计有一些冲击。而新硬件所带来的变化也是数据库系统设计需要考虑的。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NVM </a:t>
            </a:r>
            <a:r>
              <a:rPr kumimoji="1" lang="zh-CN" altLang="en-US" dirty="0"/>
              <a:t>以及 </a:t>
            </a:r>
            <a:r>
              <a:rPr kumimoji="1" lang="en-US" altLang="zh-CN" dirty="0"/>
              <a:t>GPU/FPGA </a:t>
            </a:r>
            <a:r>
              <a:rPr kumimoji="1" lang="zh-CN" altLang="en-US" dirty="0"/>
              <a:t>等新硬件或者架构的出现，对于数据库的设计都会提供新的思路。</a:t>
            </a:r>
          </a:p>
        </p:txBody>
      </p:sp>
    </p:spTree>
    <p:extLst>
      <p:ext uri="{BB962C8B-B14F-4D97-AF65-F5344CB8AC3E}">
        <p14:creationId xmlns:p14="http://schemas.microsoft.com/office/powerpoint/2010/main" val="11482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高可用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高可用是云</a:t>
            </a:r>
            <a:r>
              <a:rPr kumimoji="1" lang="zh-CN" altLang="en-US" dirty="0"/>
              <a:t>原生最基本的要求之一，上云的用户势必不希望业务出现中断。高可用最简单的解决方案就是冗余，可以做 </a:t>
            </a:r>
            <a:r>
              <a:rPr kumimoji="1" lang="en-US" altLang="zh-CN" dirty="0"/>
              <a:t>Table </a:t>
            </a:r>
            <a:r>
              <a:rPr kumimoji="1" lang="zh-CN" altLang="en-US" dirty="0"/>
              <a:t>级别的冗余，也可以做 </a:t>
            </a:r>
            <a:r>
              <a:rPr kumimoji="1" lang="en-US" altLang="zh-CN" dirty="0"/>
              <a:t>Partition </a:t>
            </a:r>
            <a:r>
              <a:rPr kumimoji="1" lang="zh-CN" altLang="en-US" dirty="0"/>
              <a:t>级别的冗余。无论是使用哪一种，基本上都是三副本，甚至更多的时候需要做四副本或者五副本，比如金融级别的高可用可能需要做两地三中心或者两地四中心。对于高可用的多副本而言，如何保证副本之间的数据一致性？在数据库里面有一个经典的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理论，其理论结果是在 </a:t>
            </a:r>
            <a:r>
              <a:rPr kumimoji="1" lang="en-US" altLang="zh-CN" dirty="0"/>
              <a:t>Consistency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Availability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Partition Tolerant </a:t>
            </a:r>
            <a:r>
              <a:rPr kumimoji="1" lang="zh-CN" altLang="en-US" dirty="0"/>
              <a:t>三者之间只能选择两个。现在大家的一般选择都是 </a:t>
            </a:r>
            <a:r>
              <a:rPr kumimoji="1" lang="en-US" altLang="zh-CN" dirty="0"/>
              <a:t>C+P</a:t>
            </a:r>
            <a:r>
              <a:rPr kumimoji="1" lang="zh-CN" altLang="en-US" dirty="0"/>
              <a:t>，同时对于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而言，通过三副本技术和分布式一致性协议，使得 </a:t>
            </a:r>
            <a:r>
              <a:rPr kumimoji="1" lang="en-US" altLang="zh-CN" dirty="0"/>
              <a:t>A </a:t>
            </a:r>
            <a:r>
              <a:rPr kumimoji="1" lang="zh-CN" altLang="en-US" dirty="0"/>
              <a:t>达到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</a:t>
            </a:r>
            <a:r>
              <a:rPr kumimoji="1" lang="en-US" altLang="zh-CN" dirty="0"/>
              <a:t>9</a:t>
            </a:r>
            <a:r>
              <a:rPr kumimoji="1" lang="zh-CN" altLang="en-US" dirty="0"/>
              <a:t>，这样基本上就做到了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699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Aurora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阿里</a:t>
            </a:r>
            <a:r>
              <a:rPr kumimoji="1" lang="en-US" altLang="zh-CN" dirty="0" err="1" smtClean="0"/>
              <a:t>PolarDB</a:t>
            </a:r>
            <a:endParaRPr kumimoji="1" lang="zh-CN" altLang="en-US" dirty="0" smtClean="0"/>
          </a:p>
          <a:p>
            <a:r>
              <a:rPr kumimoji="1" lang="zh-CN" altLang="en-US" dirty="0" smtClean="0"/>
              <a:t>华为</a:t>
            </a:r>
            <a:r>
              <a:rPr kumimoji="1" lang="en-US" altLang="zh-CN" sz="2400" dirty="0"/>
              <a:t>Taurus</a:t>
            </a:r>
            <a:endParaRPr kumimoji="1" lang="zh-CN" altLang="en-US" dirty="0" smtClean="0"/>
          </a:p>
          <a:p>
            <a:r>
              <a:rPr kumimoji="1" lang="zh-CN" altLang="en-US" dirty="0" smtClean="0"/>
              <a:t>腾讯</a:t>
            </a:r>
            <a:r>
              <a:rPr kumimoji="1" lang="en-US" altLang="zh-CN" dirty="0" err="1" smtClean="0"/>
              <a:t>CynosDB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postgreSQL</a:t>
            </a:r>
            <a:endParaRPr kumimoji="1" lang="en-US" altLang="zh-CN" dirty="0" smtClean="0"/>
          </a:p>
          <a:p>
            <a:r>
              <a:rPr kumimoji="1" lang="zh-CN" altLang="en-US" dirty="0" smtClean="0"/>
              <a:t>百度</a:t>
            </a:r>
            <a:r>
              <a:rPr kumimoji="1" lang="en-US" altLang="zh-CN" dirty="0" err="1" smtClean="0"/>
              <a:t>GaiaDB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535804"/>
      </p:ext>
    </p:extLst>
  </p:cSld>
  <p:clrMapOvr>
    <a:masterClrMapping/>
  </p:clrMapOvr>
</p:sld>
</file>

<file path=ppt/theme/theme1.xml><?xml version="1.0" encoding="utf-8"?>
<a:theme xmlns:a="http://schemas.openxmlformats.org/drawingml/2006/main" name="baidu (2)">
  <a:themeElements>
    <a:clrScheme name="baidu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idu (2)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lIns="91436" tIns="45718" rIns="91436" bIns="45718" anchor="ctr"/>
      <a:lstStyle>
        <a:defPPr algn="ctr">
          <a:defRPr sz="1100" dirty="0">
            <a:cs typeface="+mn-cs"/>
          </a:defRPr>
        </a:defPPr>
      </a:lstStyle>
      <a:style>
        <a:lnRef idx="0">
          <a:scrgbClr r="0" g="0" b="0"/>
        </a:lnRef>
        <a:fillRef idx="1001">
          <a:schemeClr val="lt1"/>
        </a:fillRef>
        <a:effectRef idx="0">
          <a:scrgbClr r="0" g="0" b="0"/>
        </a:effectRef>
        <a:fontRef idx="major"/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36" tIns="45718" rIns="91436" bIns="45718" numCol="1" anchor="ctr" anchorCtr="0" compatLnSpc="1">
        <a:prstTxWarp prst="textNoShape">
          <a:avLst/>
        </a:prstTxWarp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黑体" charset="-122"/>
          </a:defRPr>
        </a:defPPr>
      </a:lstStyle>
    </a:lnDef>
  </a:objectDefaults>
  <a:extraClrSchemeLst>
    <a:extraClrScheme>
      <a:clrScheme name="baidu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 (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 (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78117</TotalTime>
  <Words>726</Words>
  <Application>Microsoft Macintosh PowerPoint</Application>
  <PresentationFormat>全屏显示(16:9)</PresentationFormat>
  <Paragraphs>131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baidu (2)</vt:lpstr>
      <vt:lpstr>DTCC2019数据库技术热点分析</vt:lpstr>
      <vt:lpstr>Agenda</vt:lpstr>
      <vt:lpstr>内核和架构</vt:lpstr>
      <vt:lpstr>云原生数据库核心四要素</vt:lpstr>
      <vt:lpstr>多模（Multi-model）</vt:lpstr>
      <vt:lpstr>数据库智能化+自动化管控平台</vt:lpstr>
      <vt:lpstr>新硬件: 软硬件一体化设计</vt:lpstr>
      <vt:lpstr>高可用</vt:lpstr>
      <vt:lpstr>类Aurora架构</vt:lpstr>
      <vt:lpstr>阿里集团数据库方向</vt:lpstr>
      <vt:lpstr>MyRocks</vt:lpstr>
      <vt:lpstr>分布式事务——TDSQL</vt:lpstr>
      <vt:lpstr>云数据库</vt:lpstr>
      <vt:lpstr>云数据库</vt:lpstr>
      <vt:lpstr>云数据库</vt:lpstr>
      <vt:lpstr>云数据库</vt:lpstr>
      <vt:lpstr>云数据库</vt:lpstr>
      <vt:lpstr>云数据库</vt:lpstr>
      <vt:lpstr>云数据库</vt:lpstr>
      <vt:lpstr>去Oracle</vt:lpstr>
      <vt:lpstr>云数据库</vt:lpstr>
      <vt:lpstr>云数据库</vt:lpstr>
      <vt:lpstr>云数据库</vt:lpstr>
      <vt:lpstr>智能运维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2014NLP结构图-智能交互与应用</dc:title>
  <dc:creator>qinan@baidu.com</dc:creator>
  <cp:lastModifiedBy>Hui Chen</cp:lastModifiedBy>
  <cp:revision>3599</cp:revision>
  <dcterms:created xsi:type="dcterms:W3CDTF">2014-03-04T11:27:16Z</dcterms:created>
  <dcterms:modified xsi:type="dcterms:W3CDTF">2019-06-11T09:53:42Z</dcterms:modified>
</cp:coreProperties>
</file>